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69" r:id="rId3"/>
    <p:sldId id="260" r:id="rId4"/>
    <p:sldId id="266" r:id="rId5"/>
    <p:sldId id="261" r:id="rId6"/>
    <p:sldId id="270" r:id="rId7"/>
    <p:sldId id="268" r:id="rId8"/>
    <p:sldId id="263" r:id="rId9"/>
    <p:sldId id="26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5572" autoAdjust="0"/>
  </p:normalViewPr>
  <p:slideViewPr>
    <p:cSldViewPr>
      <p:cViewPr varScale="1">
        <p:scale>
          <a:sx n="30" d="100"/>
          <a:sy n="30" d="100"/>
        </p:scale>
        <p:origin x="1862" y="3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C92799-8053-44FE-92DA-174869E559B1}" type="datetimeFigureOut">
              <a:rPr lang="en-GB" smtClean="0"/>
              <a:t>14/04/2021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528886-4662-4318-8CDB-AEEC2630371C}" type="slidenum">
              <a:rPr lang="en-GB" smtClean="0"/>
              <a:t>‹#›</a:t>
            </a:fld>
            <a:endParaRPr lang="en-GB"/>
          </a:p>
        </p:txBody>
      </p:sp>
    </p:spTree>
    <p:extLst>
      <p:ext uri="{BB962C8B-B14F-4D97-AF65-F5344CB8AC3E}">
        <p14:creationId xmlns:p14="http://schemas.microsoft.com/office/powerpoint/2010/main" val="174386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1</a:t>
            </a:fld>
            <a:endParaRPr lang="en-GB"/>
          </a:p>
        </p:txBody>
      </p:sp>
    </p:spTree>
    <p:extLst>
      <p:ext uri="{BB962C8B-B14F-4D97-AF65-F5344CB8AC3E}">
        <p14:creationId xmlns:p14="http://schemas.microsoft.com/office/powerpoint/2010/main" val="3825815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Revisit or introduce ground rules.</a:t>
            </a:r>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2</a:t>
            </a:fld>
            <a:endParaRPr lang="en-GB"/>
          </a:p>
        </p:txBody>
      </p:sp>
    </p:spTree>
    <p:extLst>
      <p:ext uri="{BB962C8B-B14F-4D97-AF65-F5344CB8AC3E}">
        <p14:creationId xmlns:p14="http://schemas.microsoft.com/office/powerpoint/2010/main" val="3193649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Introduce the learning objectives and outcomes – today’s lesson focus is identifying healthy and unhealthy relationship behaviours and how</a:t>
            </a:r>
            <a:r>
              <a:rPr lang="en-GB" sz="1200" kern="1200" baseline="0" dirty="0" smtClean="0">
                <a:solidFill>
                  <a:schemeClr val="tx1"/>
                </a:solidFill>
                <a:effectLst/>
                <a:latin typeface="+mn-lt"/>
                <a:ea typeface="+mn-ea"/>
                <a:cs typeface="+mn-cs"/>
              </a:rPr>
              <a:t> to manage unhealthy relationships</a:t>
            </a:r>
            <a:r>
              <a:rPr lang="en-GB" sz="1200" kern="1200" dirty="0" smtClean="0">
                <a:solidFill>
                  <a:schemeClr val="tx1"/>
                </a:solidFill>
                <a:effectLst/>
                <a:latin typeface="+mn-lt"/>
                <a:ea typeface="+mn-ea"/>
                <a:cs typeface="+mn-cs"/>
              </a:rPr>
              <a:t>.</a:t>
            </a:r>
            <a:endParaRPr lang="en-GB" dirty="0" smtClean="0"/>
          </a:p>
          <a:p>
            <a:endParaRPr lang="en-GB" dirty="0"/>
          </a:p>
        </p:txBody>
      </p:sp>
      <p:sp>
        <p:nvSpPr>
          <p:cNvPr id="4" name="Slide Number Placeholder 3"/>
          <p:cNvSpPr>
            <a:spLocks noGrp="1"/>
          </p:cNvSpPr>
          <p:nvPr>
            <p:ph type="sldNum" sz="quarter" idx="10"/>
          </p:nvPr>
        </p:nvSpPr>
        <p:spPr/>
        <p:txBody>
          <a:bodyPr/>
          <a:lstStyle/>
          <a:p>
            <a:fld id="{69528886-4662-4318-8CDB-AEEC2630371C}" type="slidenum">
              <a:rPr lang="en-GB" smtClean="0"/>
              <a:t>3</a:t>
            </a:fld>
            <a:endParaRPr lang="en-GB"/>
          </a:p>
        </p:txBody>
      </p:sp>
    </p:spTree>
    <p:extLst>
      <p:ext uri="{BB962C8B-B14F-4D97-AF65-F5344CB8AC3E}">
        <p14:creationId xmlns:p14="http://schemas.microsoft.com/office/powerpoint/2010/main" val="1217695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Give out </a:t>
            </a:r>
            <a:r>
              <a:rPr lang="en-GB" sz="1200" i="1" kern="1200" dirty="0" smtClean="0">
                <a:solidFill>
                  <a:schemeClr val="tx1"/>
                </a:solidFill>
                <a:effectLst/>
                <a:latin typeface="+mn-lt"/>
                <a:ea typeface="+mn-ea"/>
                <a:cs typeface="+mn-cs"/>
              </a:rPr>
              <a:t>Resource 1: Attitude snapshots </a:t>
            </a:r>
            <a:r>
              <a:rPr lang="en-GB" sz="1200" kern="1200" dirty="0" smtClean="0">
                <a:solidFill>
                  <a:schemeClr val="tx1"/>
                </a:solidFill>
                <a:effectLst/>
                <a:latin typeface="+mn-lt"/>
                <a:ea typeface="+mn-ea"/>
                <a:cs typeface="+mn-cs"/>
              </a:rPr>
              <a:t>and ask how far students agree or disagree with each statement. Students could annotate the full handout or focus on particular characters.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Detailed teacher notes are provided to support feedback. It is important to explain that different people have different boundaries and views on what is/is not acceptable but there are some behaviours that are clearly wrong and may even be illegal. We must listen to others to make sure we are not acting in a way that makes them feel unsafe.</a:t>
            </a:r>
          </a:p>
          <a:p>
            <a:pPr lvl="0"/>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Use the class’s responses to inform your approach to the lesson. Address any gaps in understanding which have been identified</a:t>
            </a:r>
            <a:r>
              <a:rPr lang="en-GB" sz="1200" kern="1200" baseline="0" dirty="0" smtClean="0">
                <a:solidFill>
                  <a:schemeClr val="tx1"/>
                </a:solidFill>
                <a:effectLst/>
                <a:latin typeface="+mn-lt"/>
                <a:ea typeface="+mn-ea"/>
                <a:cs typeface="+mn-cs"/>
              </a:rPr>
              <a:t> and challenge unhealthy attitudes as appropriate.</a:t>
            </a:r>
            <a:endParaRPr lang="en-GB" sz="1200" kern="1200" dirty="0" smtClean="0">
              <a:solidFill>
                <a:schemeClr val="tx1"/>
              </a:solidFill>
              <a:effectLst/>
              <a:latin typeface="+mn-lt"/>
              <a:ea typeface="+mn-ea"/>
              <a:cs typeface="+mn-cs"/>
            </a:endParaRP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Support: Select fewer/simpler statements to focus on.</a:t>
            </a:r>
          </a:p>
          <a:p>
            <a:r>
              <a:rPr lang="en-GB" sz="1200" kern="1200" dirty="0" smtClean="0">
                <a:solidFill>
                  <a:schemeClr val="tx1"/>
                </a:solidFill>
                <a:effectLst/>
                <a:latin typeface="+mn-lt"/>
                <a:ea typeface="+mn-ea"/>
                <a:cs typeface="+mn-cs"/>
              </a:rPr>
              <a:t>Extension: Ask students to rank the behaviours from most to least healthy.</a:t>
            </a:r>
            <a:endParaRPr lang="en-GB" sz="14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528886-4662-4318-8CDB-AEEC2630371C}" type="slidenum">
              <a:rPr lang="en-GB" smtClean="0"/>
              <a:t>4</a:t>
            </a:fld>
            <a:endParaRPr lang="en-GB"/>
          </a:p>
        </p:txBody>
      </p:sp>
    </p:spTree>
    <p:extLst>
      <p:ext uri="{BB962C8B-B14F-4D97-AF65-F5344CB8AC3E}">
        <p14:creationId xmlns:p14="http://schemas.microsoft.com/office/powerpoint/2010/main" val="3556123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In groups of 4-5, students should discuss a scenario from </a:t>
            </a:r>
            <a:r>
              <a:rPr lang="en-GB" sz="1200" i="1" kern="1200" dirty="0" smtClean="0">
                <a:solidFill>
                  <a:schemeClr val="tx1"/>
                </a:solidFill>
                <a:effectLst/>
                <a:latin typeface="+mn-lt"/>
                <a:ea typeface="+mn-ea"/>
                <a:cs typeface="+mn-cs"/>
              </a:rPr>
              <a:t>Resource 2: Make up or break up scenarios</a:t>
            </a:r>
            <a:r>
              <a:rPr lang="en-GB" sz="1200" kern="1200" dirty="0" smtClean="0">
                <a:solidFill>
                  <a:schemeClr val="tx1"/>
                </a:solidFill>
                <a:effectLst/>
                <a:latin typeface="+mn-lt"/>
                <a:ea typeface="+mn-ea"/>
                <a:cs typeface="+mn-cs"/>
              </a:rPr>
              <a:t>. Ask class to give advice to their character by writing notes around the situation. In particular, if they identify any controlling behaviours, they should suggest actions the person in the scenario could take to manage the situation.</a:t>
            </a:r>
          </a:p>
          <a:p>
            <a:pPr lvl="0"/>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After a few minutes, ask students to pass the sheet to the next table. Each table should then review the scenario and comments then add any extra thoughts – including comments which may contradict what has already been said. This should be repeated until all tables have seen all 5 scenarios and the sheets have been returned to the original groups.</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Collect in the sheets and check whether students have covered the key points and have agreed on key messages. Ensure any omissions or differences of opinion are covered using the guidance in the teacher notes.</a:t>
            </a:r>
            <a:r>
              <a:rPr lang="en-GB" sz="1200" i="1" kern="1200" dirty="0" smtClean="0">
                <a:solidFill>
                  <a:schemeClr val="tx1"/>
                </a:solidFill>
                <a:effectLst/>
                <a:latin typeface="+mn-lt"/>
                <a:ea typeface="+mn-ea"/>
                <a:cs typeface="+mn-cs"/>
              </a:rPr>
              <a:t> </a:t>
            </a:r>
          </a:p>
          <a:p>
            <a:r>
              <a:rPr lang="en-GB" sz="1200" i="1"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Next, ask students to choose one scenario and decide what they could do if a friend was behaving in this potentially controlling way towards their partner. Ensure students consider their own safety as well as sources of further support.</a:t>
            </a:r>
          </a:p>
          <a:p>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During feedback, explain that the same power and control dynamic seen in unhealthy relationships is often present in stalking situations. If there is a risk of a difficult break-up, it’s best the person is encouraged to seek further help to manage the situation to keep all parties safe.</a:t>
            </a:r>
          </a:p>
          <a:p>
            <a:pPr lvl="1"/>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Support: Use a highlighter to show the controlling behaviours in each scenario. </a:t>
            </a:r>
          </a:p>
          <a:p>
            <a:pPr lvl="0"/>
            <a:r>
              <a:rPr lang="en-GB" sz="1200" kern="1200" dirty="0" smtClean="0">
                <a:solidFill>
                  <a:schemeClr val="tx1"/>
                </a:solidFill>
                <a:effectLst/>
                <a:latin typeface="+mn-lt"/>
                <a:ea typeface="+mn-ea"/>
                <a:cs typeface="+mn-cs"/>
              </a:rPr>
              <a:t>Extension: Write a response to each situation as if it were a question on an online forum.</a:t>
            </a:r>
          </a:p>
        </p:txBody>
      </p:sp>
      <p:sp>
        <p:nvSpPr>
          <p:cNvPr id="4" name="Slide Number Placeholder 3"/>
          <p:cNvSpPr>
            <a:spLocks noGrp="1"/>
          </p:cNvSpPr>
          <p:nvPr>
            <p:ph type="sldNum" sz="quarter" idx="10"/>
          </p:nvPr>
        </p:nvSpPr>
        <p:spPr/>
        <p:txBody>
          <a:bodyPr/>
          <a:lstStyle/>
          <a:p>
            <a:fld id="{69528886-4662-4318-8CDB-AEEC2630371C}" type="slidenum">
              <a:rPr lang="en-GB" smtClean="0"/>
              <a:t>5</a:t>
            </a:fld>
            <a:endParaRPr lang="en-GB"/>
          </a:p>
        </p:txBody>
      </p:sp>
    </p:spTree>
    <p:extLst>
      <p:ext uri="{BB962C8B-B14F-4D97-AF65-F5344CB8AC3E}">
        <p14:creationId xmlns:p14="http://schemas.microsoft.com/office/powerpoint/2010/main" val="638911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Explain that when a relationship ends, people can feel a whole range of feelings. Sometimes there can be quite difficult feelings which in some cases can contribute to a person acting in unhealthy ways. </a:t>
            </a:r>
          </a:p>
          <a:p>
            <a:pPr lvl="0"/>
            <a:r>
              <a:rPr lang="en-GB" sz="1200" kern="1200" dirty="0" smtClean="0">
                <a:solidFill>
                  <a:schemeClr val="tx1"/>
                </a:solidFill>
                <a:effectLst/>
                <a:latin typeface="+mn-lt"/>
                <a:ea typeface="+mn-ea"/>
                <a:cs typeface="+mn-cs"/>
              </a:rPr>
              <a:t>Ask students to sketch a person outline and annotate as per the slide.</a:t>
            </a:r>
          </a:p>
          <a:p>
            <a:pPr lvl="0"/>
            <a:r>
              <a:rPr lang="en-GB" sz="1200" b="1" kern="1200" dirty="0" smtClean="0">
                <a:solidFill>
                  <a:schemeClr val="tx1"/>
                </a:solidFill>
                <a:effectLst/>
                <a:latin typeface="+mn-lt"/>
                <a:ea typeface="+mn-ea"/>
                <a:cs typeface="+mn-cs"/>
              </a:rPr>
              <a:t>N.B. </a:t>
            </a:r>
            <a:r>
              <a:rPr lang="en-GB" sz="1200" kern="1200" dirty="0" smtClean="0">
                <a:solidFill>
                  <a:schemeClr val="tx1"/>
                </a:solidFill>
                <a:effectLst/>
                <a:latin typeface="+mn-lt"/>
                <a:ea typeface="+mn-ea"/>
                <a:cs typeface="+mn-cs"/>
              </a:rPr>
              <a:t>This could be an emotional activity for those who have experienced a recent or difficult breakup (either themselves or family members) so ensure an alternative is provided, e.g. create a leaflet covering 3 top sources of support for people managing a difficult breakup.</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Feedback on common themes and discuss the spectrum of potential attitudes towards a breakup e.g. relief, looking forward to finding a new partner, sad but enjoying more time with friends, through to feeling very depressed, embarrassed, hurt or rejected. Reassure the class that it is ‘normal’ to feel any of a range of different emotions, but that where difficult feelings occur it may be appropriate to seek help, and it is not acceptable for those feelings to translate into unhealthy behaviours towards others.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Next, ask students to use a different colour pen and provide advice and guidance for the more difficult thoughts, feelings and behaviours they identified, including sources of support. This should include consideration of actions if someone has any impulses to act in unhealthy ways.</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The lesson plan provides further teacher feedback support.</a:t>
            </a:r>
          </a:p>
        </p:txBody>
      </p:sp>
      <p:sp>
        <p:nvSpPr>
          <p:cNvPr id="4" name="Slide Number Placeholder 3"/>
          <p:cNvSpPr>
            <a:spLocks noGrp="1"/>
          </p:cNvSpPr>
          <p:nvPr>
            <p:ph type="sldNum" sz="quarter" idx="10"/>
          </p:nvPr>
        </p:nvSpPr>
        <p:spPr/>
        <p:txBody>
          <a:bodyPr/>
          <a:lstStyle/>
          <a:p>
            <a:fld id="{69528886-4662-4318-8CDB-AEEC2630371C}" type="slidenum">
              <a:rPr lang="en-GB" smtClean="0"/>
              <a:t>6</a:t>
            </a:fld>
            <a:endParaRPr lang="en-GB"/>
          </a:p>
        </p:txBody>
      </p:sp>
    </p:spTree>
    <p:extLst>
      <p:ext uri="{BB962C8B-B14F-4D97-AF65-F5344CB8AC3E}">
        <p14:creationId xmlns:p14="http://schemas.microsoft.com/office/powerpoint/2010/main" val="1809463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528886-4662-4318-8CDB-AEEC2630371C}" type="slidenum">
              <a:rPr lang="en-GB" smtClean="0"/>
              <a:t>7</a:t>
            </a:fld>
            <a:endParaRPr lang="en-GB"/>
          </a:p>
        </p:txBody>
      </p:sp>
    </p:spTree>
    <p:extLst>
      <p:ext uri="{BB962C8B-B14F-4D97-AF65-F5344CB8AC3E}">
        <p14:creationId xmlns:p14="http://schemas.microsoft.com/office/powerpoint/2010/main" val="2918881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Ask the class to summarise how people can help if a friend is in an unhealthy relationship – either as the person being controlling or facing coercion from their partner. Class should come up with 3 clear suggestions for each. Students could use the baseline statements as a focus for their work. Ensure students consider the safety of bystanders in their answers.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Use the class’ answers to assess lesson progress and identify any remaining misconceptions.  </a:t>
            </a:r>
          </a:p>
          <a:p>
            <a:pPr lvl="0"/>
            <a:endParaRPr lang="en-GB" sz="1200" kern="1200" dirty="0" smtClean="0">
              <a:solidFill>
                <a:schemeClr val="tx1"/>
              </a:solidFill>
              <a:effectLst/>
              <a:latin typeface="+mn-lt"/>
              <a:ea typeface="+mn-ea"/>
              <a:cs typeface="+mn-cs"/>
            </a:endParaRPr>
          </a:p>
          <a:p>
            <a:pPr lvl="0"/>
            <a:r>
              <a:rPr lang="en-GB" sz="1200" kern="1200" dirty="0" smtClean="0">
                <a:solidFill>
                  <a:schemeClr val="tx1"/>
                </a:solidFill>
                <a:effectLst/>
                <a:latin typeface="+mn-lt"/>
                <a:ea typeface="+mn-ea"/>
                <a:cs typeface="+mn-cs"/>
              </a:rPr>
              <a:t>When feeding back, ensure awareness that harassment, stalking and relationship abuse are illegal and that the police can be contacted in such cases. The lesson plan provides further teacher feedback support.</a:t>
            </a:r>
          </a:p>
        </p:txBody>
      </p:sp>
      <p:sp>
        <p:nvSpPr>
          <p:cNvPr id="4" name="Slide Number Placeholder 3"/>
          <p:cNvSpPr>
            <a:spLocks noGrp="1"/>
          </p:cNvSpPr>
          <p:nvPr>
            <p:ph type="sldNum" sz="quarter" idx="10"/>
          </p:nvPr>
        </p:nvSpPr>
        <p:spPr/>
        <p:txBody>
          <a:bodyPr/>
          <a:lstStyle/>
          <a:p>
            <a:fld id="{69528886-4662-4318-8CDB-AEEC2630371C}" type="slidenum">
              <a:rPr lang="en-GB" smtClean="0"/>
              <a:t>8</a:t>
            </a:fld>
            <a:endParaRPr lang="en-GB"/>
          </a:p>
        </p:txBody>
      </p:sp>
    </p:spTree>
    <p:extLst>
      <p:ext uri="{BB962C8B-B14F-4D97-AF65-F5344CB8AC3E}">
        <p14:creationId xmlns:p14="http://schemas.microsoft.com/office/powerpoint/2010/main" val="4212546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Ask students to list all the things that might make a person feel happy and safe in a relationship. They could then nominate their top 5 most important behaviours in a relationship.</a:t>
            </a:r>
          </a:p>
        </p:txBody>
      </p:sp>
      <p:sp>
        <p:nvSpPr>
          <p:cNvPr id="4" name="Slide Number Placeholder 3"/>
          <p:cNvSpPr>
            <a:spLocks noGrp="1"/>
          </p:cNvSpPr>
          <p:nvPr>
            <p:ph type="sldNum" sz="quarter" idx="10"/>
          </p:nvPr>
        </p:nvSpPr>
        <p:spPr/>
        <p:txBody>
          <a:bodyPr/>
          <a:lstStyle/>
          <a:p>
            <a:fld id="{69528886-4662-4318-8CDB-AEEC2630371C}" type="slidenum">
              <a:rPr lang="en-GB" smtClean="0"/>
              <a:t>9</a:t>
            </a:fld>
            <a:endParaRPr lang="en-GB"/>
          </a:p>
        </p:txBody>
      </p:sp>
    </p:spTree>
    <p:extLst>
      <p:ext uri="{BB962C8B-B14F-4D97-AF65-F5344CB8AC3E}">
        <p14:creationId xmlns:p14="http://schemas.microsoft.com/office/powerpoint/2010/main" val="22045535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412776"/>
            <a:ext cx="1981200" cy="529587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79616" y="260648"/>
            <a:ext cx="1642768" cy="10195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14/04/2021</a:t>
            </a:fld>
            <a:endParaRPr lang="en-GB"/>
          </a:p>
        </p:txBody>
      </p:sp>
      <p:sp>
        <p:nvSpPr>
          <p:cNvPr id="5" name="Footer Placeholder 4"/>
          <p:cNvSpPr>
            <a:spLocks noGrp="1"/>
          </p:cNvSpPr>
          <p:nvPr>
            <p:ph type="ftr" sz="quarter" idx="11"/>
          </p:nvPr>
        </p:nvSpPr>
        <p:spPr>
          <a:xfrm>
            <a:off x="3048000" y="6356350"/>
            <a:ext cx="3352800" cy="274320"/>
          </a:xfrm>
          <a:prstGeom prst="rect">
            <a:avLst/>
          </a:prstGeom>
        </p:spPr>
        <p:txBody>
          <a:bodyPr/>
          <a:lstStyle/>
          <a:p>
            <a:endParaRPr lang="en-GB"/>
          </a:p>
        </p:txBody>
      </p:sp>
      <p:sp>
        <p:nvSpPr>
          <p:cNvPr id="6" name="Slide Number Placeholder 5"/>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268759"/>
            <a:ext cx="1956046" cy="54348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1484784"/>
            <a:ext cx="1676400" cy="464137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14/04/2021</a:t>
            </a:fld>
            <a:endParaRPr lang="en-GB"/>
          </a:p>
        </p:txBody>
      </p:sp>
      <p:sp>
        <p:nvSpPr>
          <p:cNvPr id="5" name="Footer Placeholder 4"/>
          <p:cNvSpPr>
            <a:spLocks noGrp="1"/>
          </p:cNvSpPr>
          <p:nvPr>
            <p:ph type="ftr" sz="quarter" idx="11"/>
          </p:nvPr>
        </p:nvSpPr>
        <p:spPr>
          <a:xfrm>
            <a:off x="3048000" y="6356350"/>
            <a:ext cx="3352800" cy="274320"/>
          </a:xfrm>
          <a:prstGeom prst="rect">
            <a:avLst/>
          </a:prstGeom>
        </p:spPr>
        <p:txBody>
          <a:bodyPr/>
          <a:lstStyle/>
          <a:p>
            <a:endParaRPr lang="en-GB"/>
          </a:p>
        </p:txBody>
      </p:sp>
      <p:sp>
        <p:nvSpPr>
          <p:cNvPr id="6" name="Slide Number Placeholder 5"/>
          <p:cNvSpPr>
            <a:spLocks noGrp="1"/>
          </p:cNvSpPr>
          <p:nvPr>
            <p:ph type="sldNum" sz="quarter" idx="12"/>
          </p:nvPr>
        </p:nvSpPr>
        <p:spPr>
          <a:xfrm>
            <a:off x="8234680" y="6355080"/>
            <a:ext cx="582966" cy="274320"/>
          </a:xfrm>
          <a:prstGeom prst="rect">
            <a:avLst/>
          </a:prstGeom>
        </p:spPr>
        <p:txBody>
          <a:bodyPr/>
          <a:lstStyle>
            <a:lvl1pPr>
              <a:defRPr>
                <a:solidFill>
                  <a:schemeClr val="bg2"/>
                </a:solidFill>
              </a:defRPr>
            </a:lvl1pPr>
          </a:lstStyle>
          <a:p>
            <a:fld id="{E7F2673E-179E-42F4-A8C8-08481BF20A97}"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268759"/>
            <a:ext cx="1981200" cy="54398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77704" y="249234"/>
            <a:ext cx="1642768" cy="101952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14/04/2021</a:t>
            </a:fld>
            <a:endParaRPr lang="en-GB"/>
          </a:p>
        </p:txBody>
      </p:sp>
      <p:sp>
        <p:nvSpPr>
          <p:cNvPr id="3" name="Footer Placeholder 2"/>
          <p:cNvSpPr>
            <a:spLocks noGrp="1"/>
          </p:cNvSpPr>
          <p:nvPr>
            <p:ph type="ftr" sz="quarter" idx="11"/>
          </p:nvPr>
        </p:nvSpPr>
        <p:spPr>
          <a:xfrm>
            <a:off x="3048000" y="6356350"/>
            <a:ext cx="3352800" cy="274320"/>
          </a:xfrm>
          <a:prstGeom prst="rect">
            <a:avLst/>
          </a:prstGeom>
        </p:spPr>
        <p:txBody>
          <a:bodyPr/>
          <a:lstStyle/>
          <a:p>
            <a:endParaRPr lang="en-GB"/>
          </a:p>
        </p:txBody>
      </p:sp>
      <p:sp>
        <p:nvSpPr>
          <p:cNvPr id="4" name="Slide Number Placeholder 3"/>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1584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64324" y="3501008"/>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7144812" y="1556746"/>
            <a:ext cx="1675660" cy="1673352"/>
          </a:xfrm>
        </p:spPr>
        <p:txBody>
          <a:bodyPr anchor="b"/>
          <a:lstStyle>
            <a:lvl1pPr algn="l">
              <a:defRPr sz="2000" spc="150" baseline="0"/>
            </a:lvl1pPr>
          </a:lstStyle>
          <a:p>
            <a:r>
              <a:rPr lang="en-US" smtClean="0"/>
              <a:t>Click to edit Master title style</a:t>
            </a:r>
            <a:endParaRPr lang="en-US"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70888" y="6356350"/>
            <a:ext cx="2133600" cy="274320"/>
          </a:xfrm>
          <a:prstGeom prst="rect">
            <a:avLst/>
          </a:prstGeom>
        </p:spPr>
        <p:txBody>
          <a:bodyPr/>
          <a:lstStyle/>
          <a:p>
            <a:fld id="{F9D260BB-3466-485A-ADEB-E41AD71F226B}" type="datetimeFigureOut">
              <a:rPr lang="en-GB" smtClean="0"/>
              <a:t>14/04/2021</a:t>
            </a:fld>
            <a:endParaRPr lang="en-GB"/>
          </a:p>
        </p:txBody>
      </p:sp>
      <p:sp>
        <p:nvSpPr>
          <p:cNvPr id="6" name="Footer Placeholder 5"/>
          <p:cNvSpPr>
            <a:spLocks noGrp="1"/>
          </p:cNvSpPr>
          <p:nvPr>
            <p:ph type="ftr" sz="quarter" idx="11"/>
          </p:nvPr>
        </p:nvSpPr>
        <p:spPr>
          <a:xfrm>
            <a:off x="3048000" y="6356350"/>
            <a:ext cx="3352800" cy="274320"/>
          </a:xfrm>
          <a:prstGeom prst="rect">
            <a:avLst/>
          </a:prstGeom>
        </p:spPr>
        <p:txBody>
          <a:bodyPr/>
          <a:lstStyle/>
          <a:p>
            <a:endParaRPr lang="en-GB"/>
          </a:p>
        </p:txBody>
      </p:sp>
      <p:sp>
        <p:nvSpPr>
          <p:cNvPr id="7" name="Slide Number Placeholder 6"/>
          <p:cNvSpPr>
            <a:spLocks noGrp="1"/>
          </p:cNvSpPr>
          <p:nvPr>
            <p:ph type="sldNum" sz="quarter" idx="12"/>
          </p:nvPr>
        </p:nvSpPr>
        <p:spPr>
          <a:xfrm>
            <a:off x="8234680" y="6355080"/>
            <a:ext cx="582966" cy="274320"/>
          </a:xfrm>
          <a:prstGeom prst="rect">
            <a:avLst/>
          </a:prstGeom>
        </p:spPr>
        <p:txBody>
          <a:bodyPr/>
          <a:lstStyle/>
          <a:p>
            <a:fld id="{E7F2673E-179E-42F4-A8C8-08481BF20A97}" type="slidenum">
              <a:rPr lang="en-GB" smtClean="0"/>
              <a:t>‹#›</a:t>
            </a:fld>
            <a:endParaRPr lang="en-GB"/>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00109" y="5517232"/>
            <a:ext cx="1642768" cy="101952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7011889"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6639272"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300109" y="249234"/>
            <a:ext cx="1642768" cy="1019525"/>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1"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stalkinghelpline.org/"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7544" y="1412776"/>
            <a:ext cx="6324600" cy="1828800"/>
          </a:xfrm>
        </p:spPr>
        <p:txBody>
          <a:bodyPr/>
          <a:lstStyle/>
          <a:p>
            <a:r>
              <a:rPr lang="en-GB" dirty="0" smtClean="0"/>
              <a:t>Identifying unhealthy relationships</a:t>
            </a:r>
            <a:endParaRPr lang="en-GB" dirty="0"/>
          </a:p>
        </p:txBody>
      </p:sp>
      <p:pic>
        <p:nvPicPr>
          <p:cNvPr id="1026" name="Picture 2" descr="People, Angry, Sad, Yell, Yelling, Screaming, Abu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3501008"/>
            <a:ext cx="4920481" cy="3157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649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p:txBody>
          <a:bodyPr>
            <a:normAutofit/>
          </a:bodyPr>
          <a:lstStyle/>
          <a:p>
            <a:pPr marL="342900" indent="-342900">
              <a:lnSpc>
                <a:spcPct val="150000"/>
              </a:lnSpc>
              <a:spcBef>
                <a:spcPct val="0"/>
              </a:spcBef>
              <a:buClr>
                <a:srgbClr val="00ADC6"/>
              </a:buClr>
              <a:defRPr/>
            </a:pPr>
            <a:r>
              <a:rPr lang="en-US" altLang="en-US" sz="2400" dirty="0">
                <a:solidFill>
                  <a:srgbClr val="006666"/>
                </a:solidFill>
              </a:rPr>
              <a:t>Listen </a:t>
            </a:r>
            <a:r>
              <a:rPr lang="en-US" altLang="en-US" sz="2400" dirty="0" smtClean="0">
                <a:solidFill>
                  <a:srgbClr val="006666"/>
                </a:solidFill>
              </a:rPr>
              <a:t>to and respect </a:t>
            </a:r>
            <a:r>
              <a:rPr lang="en-US" altLang="en-US" sz="2400" dirty="0">
                <a:solidFill>
                  <a:srgbClr val="006666"/>
                </a:solidFill>
              </a:rPr>
              <a:t>each other</a:t>
            </a:r>
          </a:p>
          <a:p>
            <a:pPr marL="342900" indent="-342900">
              <a:lnSpc>
                <a:spcPct val="150000"/>
              </a:lnSpc>
              <a:spcBef>
                <a:spcPct val="0"/>
              </a:spcBef>
              <a:buClr>
                <a:srgbClr val="00ADC6"/>
              </a:buClr>
              <a:defRPr/>
            </a:pPr>
            <a:r>
              <a:rPr lang="en-US" altLang="en-US" sz="2400" dirty="0">
                <a:solidFill>
                  <a:srgbClr val="006666"/>
                </a:solidFill>
              </a:rPr>
              <a:t>One person speaking at a time</a:t>
            </a:r>
          </a:p>
          <a:p>
            <a:pPr marL="342900" indent="-342900">
              <a:lnSpc>
                <a:spcPct val="150000"/>
              </a:lnSpc>
              <a:spcBef>
                <a:spcPct val="0"/>
              </a:spcBef>
              <a:buClr>
                <a:srgbClr val="00ADC6"/>
              </a:buClr>
              <a:defRPr/>
            </a:pPr>
            <a:r>
              <a:rPr lang="en-US" altLang="en-US" sz="2400" dirty="0" smtClean="0">
                <a:solidFill>
                  <a:srgbClr val="006666"/>
                </a:solidFill>
              </a:rPr>
              <a:t>Openness </a:t>
            </a:r>
            <a:r>
              <a:rPr lang="en-US" altLang="en-US" sz="2400" dirty="0">
                <a:solidFill>
                  <a:srgbClr val="006666"/>
                </a:solidFill>
              </a:rPr>
              <a:t>but no personal stories</a:t>
            </a:r>
          </a:p>
          <a:p>
            <a:pPr marL="342900" indent="-342900">
              <a:lnSpc>
                <a:spcPct val="150000"/>
              </a:lnSpc>
              <a:spcBef>
                <a:spcPct val="0"/>
              </a:spcBef>
              <a:buClr>
                <a:srgbClr val="00ADC6"/>
              </a:buClr>
              <a:defRPr/>
            </a:pPr>
            <a:r>
              <a:rPr lang="en-US" altLang="en-US" sz="2400" dirty="0" smtClean="0">
                <a:solidFill>
                  <a:srgbClr val="006666"/>
                </a:solidFill>
              </a:rPr>
              <a:t>No </a:t>
            </a:r>
            <a:r>
              <a:rPr lang="en-US" altLang="en-US" sz="2400" dirty="0">
                <a:solidFill>
                  <a:srgbClr val="006666"/>
                </a:solidFill>
              </a:rPr>
              <a:t>such thing as a silly question</a:t>
            </a:r>
          </a:p>
          <a:p>
            <a:pPr marL="342900" indent="-342900">
              <a:lnSpc>
                <a:spcPct val="150000"/>
              </a:lnSpc>
              <a:spcBef>
                <a:spcPct val="0"/>
              </a:spcBef>
              <a:buClr>
                <a:srgbClr val="00ADC6"/>
              </a:buClr>
              <a:defRPr/>
            </a:pPr>
            <a:r>
              <a:rPr lang="en-US" altLang="en-US" sz="2400" dirty="0">
                <a:solidFill>
                  <a:srgbClr val="006666"/>
                </a:solidFill>
              </a:rPr>
              <a:t>During discussions we have the right to pass</a:t>
            </a:r>
          </a:p>
          <a:p>
            <a:pPr marL="342900" indent="-342900">
              <a:lnSpc>
                <a:spcPct val="150000"/>
              </a:lnSpc>
              <a:spcBef>
                <a:spcPct val="0"/>
              </a:spcBef>
              <a:buClr>
                <a:srgbClr val="00ADC6"/>
              </a:buClr>
              <a:defRPr/>
            </a:pPr>
            <a:r>
              <a:rPr lang="en-US" altLang="en-US" sz="2400" dirty="0">
                <a:solidFill>
                  <a:srgbClr val="006666"/>
                </a:solidFill>
              </a:rPr>
              <a:t>We won’t laugh at, judge, or make assumptions about anyone else in the group</a:t>
            </a:r>
          </a:p>
        </p:txBody>
      </p:sp>
      <p:sp>
        <p:nvSpPr>
          <p:cNvPr id="15" name="Title 14"/>
          <p:cNvSpPr>
            <a:spLocks noGrp="1"/>
          </p:cNvSpPr>
          <p:nvPr>
            <p:ph type="title"/>
          </p:nvPr>
        </p:nvSpPr>
        <p:spPr>
          <a:xfrm>
            <a:off x="251520" y="260648"/>
            <a:ext cx="6639272" cy="1054394"/>
          </a:xfrm>
        </p:spPr>
        <p:txBody>
          <a:bodyPr/>
          <a:lstStyle/>
          <a:p>
            <a:r>
              <a:rPr lang="en-GB" dirty="0" smtClean="0"/>
              <a:t>Ground rules</a:t>
            </a:r>
            <a:endParaRPr lang="en-GB" dirty="0"/>
          </a:p>
        </p:txBody>
      </p:sp>
    </p:spTree>
    <p:extLst>
      <p:ext uri="{BB962C8B-B14F-4D97-AF65-F5344CB8AC3E}">
        <p14:creationId xmlns:p14="http://schemas.microsoft.com/office/powerpoint/2010/main" val="2122012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Learning outcomes</a:t>
            </a:r>
            <a:endParaRPr lang="en-GB" dirty="0"/>
          </a:p>
        </p:txBody>
      </p:sp>
      <p:sp>
        <p:nvSpPr>
          <p:cNvPr id="4" name="Content Placeholder 15"/>
          <p:cNvSpPr txBox="1">
            <a:spLocks/>
          </p:cNvSpPr>
          <p:nvPr/>
        </p:nvSpPr>
        <p:spPr>
          <a:xfrm>
            <a:off x="611561" y="2276872"/>
            <a:ext cx="7992888" cy="3600400"/>
          </a:xfrm>
          <a:prstGeom prst="rect">
            <a:avLst/>
          </a:prstGeom>
        </p:spPr>
        <p:txBody>
          <a:bodyPr vert="horz" lIns="91440" tIns="45720" rIns="91440" bIns="45720" rtlCol="0">
            <a:noAutofit/>
          </a:bodyPr>
          <a:lst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342900" indent="-342900">
              <a:lnSpc>
                <a:spcPct val="150000"/>
              </a:lnSpc>
              <a:spcBef>
                <a:spcPct val="0"/>
              </a:spcBef>
              <a:buClr>
                <a:srgbClr val="00ADC6"/>
              </a:buClr>
              <a:defRPr/>
            </a:pPr>
            <a:r>
              <a:rPr lang="en-US" altLang="en-US" sz="2400" dirty="0">
                <a:solidFill>
                  <a:srgbClr val="006666"/>
                </a:solidFill>
              </a:rPr>
              <a:t>Assess whether </a:t>
            </a:r>
            <a:r>
              <a:rPr lang="en-GB" sz="2400" dirty="0">
                <a:solidFill>
                  <a:srgbClr val="006666"/>
                </a:solidFill>
              </a:rPr>
              <a:t>relationship behaviours are </a:t>
            </a:r>
            <a:r>
              <a:rPr lang="en-GB" sz="2400" dirty="0" smtClean="0">
                <a:solidFill>
                  <a:srgbClr val="006666"/>
                </a:solidFill>
              </a:rPr>
              <a:t>healthy or unhealthy</a:t>
            </a:r>
          </a:p>
          <a:p>
            <a:pPr marL="342900" indent="-342900">
              <a:lnSpc>
                <a:spcPct val="150000"/>
              </a:lnSpc>
              <a:spcBef>
                <a:spcPct val="0"/>
              </a:spcBef>
              <a:buClr>
                <a:srgbClr val="00ADC6"/>
              </a:buClr>
              <a:defRPr/>
            </a:pPr>
            <a:r>
              <a:rPr lang="en-US" altLang="en-US" sz="2400" spc="150" dirty="0" smtClean="0">
                <a:solidFill>
                  <a:srgbClr val="006666"/>
                </a:solidFill>
              </a:rPr>
              <a:t>Explain </a:t>
            </a:r>
            <a:r>
              <a:rPr lang="en-GB" sz="2400" spc="150" dirty="0">
                <a:solidFill>
                  <a:srgbClr val="006666"/>
                </a:solidFill>
              </a:rPr>
              <a:t>effective strategies </a:t>
            </a:r>
            <a:r>
              <a:rPr lang="en-GB" sz="2400" spc="150" dirty="0" smtClean="0">
                <a:solidFill>
                  <a:srgbClr val="006666"/>
                </a:solidFill>
              </a:rPr>
              <a:t>to effectively manage break-ups</a:t>
            </a:r>
            <a:endParaRPr lang="en-US" altLang="en-US" sz="2400" spc="150" dirty="0">
              <a:solidFill>
                <a:srgbClr val="006666"/>
              </a:solidFill>
            </a:endParaRPr>
          </a:p>
          <a:p>
            <a:pPr marL="342900" lvl="1" indent="-342900">
              <a:lnSpc>
                <a:spcPct val="150000"/>
              </a:lnSpc>
              <a:spcBef>
                <a:spcPct val="0"/>
              </a:spcBef>
              <a:buClr>
                <a:srgbClr val="00ADC6"/>
              </a:buClr>
              <a:buFont typeface="Wingdings 2" pitchFamily="18" charset="2"/>
              <a:buChar char=""/>
              <a:defRPr/>
            </a:pPr>
            <a:r>
              <a:rPr lang="en-US" altLang="en-US" sz="2400" spc="150" dirty="0" smtClean="0">
                <a:solidFill>
                  <a:srgbClr val="006666"/>
                </a:solidFill>
              </a:rPr>
              <a:t>Suggest </a:t>
            </a:r>
            <a:r>
              <a:rPr lang="en-GB" sz="2400" spc="150" dirty="0">
                <a:solidFill>
                  <a:srgbClr val="006666"/>
                </a:solidFill>
              </a:rPr>
              <a:t>ways to support a friend who is in an unhealthy relationship</a:t>
            </a:r>
            <a:endParaRPr lang="en-US" altLang="en-US" sz="2400" spc="150" dirty="0">
              <a:solidFill>
                <a:srgbClr val="006666"/>
              </a:solidFill>
            </a:endParaRPr>
          </a:p>
        </p:txBody>
      </p:sp>
    </p:spTree>
    <p:extLst>
      <p:ext uri="{BB962C8B-B14F-4D97-AF65-F5344CB8AC3E}">
        <p14:creationId xmlns:p14="http://schemas.microsoft.com/office/powerpoint/2010/main" val="866925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ATTITUDE snapshots</a:t>
            </a:r>
            <a:endParaRPr lang="en-GB"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2708920"/>
            <a:ext cx="3745819" cy="2484472"/>
          </a:xfrm>
          <a:prstGeom prst="rect">
            <a:avLst/>
          </a:prstGeom>
        </p:spPr>
      </p:pic>
      <p:sp>
        <p:nvSpPr>
          <p:cNvPr id="2" name="Rectangle 1"/>
          <p:cNvSpPr/>
          <p:nvPr/>
        </p:nvSpPr>
        <p:spPr>
          <a:xfrm>
            <a:off x="5220072" y="1916832"/>
            <a:ext cx="3384376" cy="424847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000" spc="150" dirty="0">
                <a:solidFill>
                  <a:srgbClr val="006666"/>
                </a:solidFill>
              </a:rPr>
              <a:t>How far do you agree or disagree with each statement?</a:t>
            </a:r>
          </a:p>
        </p:txBody>
      </p:sp>
    </p:spTree>
    <p:extLst>
      <p:ext uri="{BB962C8B-B14F-4D97-AF65-F5344CB8AC3E}">
        <p14:creationId xmlns:p14="http://schemas.microsoft.com/office/powerpoint/2010/main" val="1771291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4"/>
          <p:cNvSpPr>
            <a:spLocks noGrp="1"/>
          </p:cNvSpPr>
          <p:nvPr>
            <p:ph type="title"/>
          </p:nvPr>
        </p:nvSpPr>
        <p:spPr/>
        <p:txBody>
          <a:bodyPr/>
          <a:lstStyle/>
          <a:p>
            <a:r>
              <a:rPr lang="en-GB" dirty="0" smtClean="0"/>
              <a:t>MAKEUP OR BREAKUP</a:t>
            </a:r>
            <a:endParaRPr lang="en-GB"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5564" y="1972055"/>
            <a:ext cx="2243328" cy="3901440"/>
          </a:xfrm>
          <a:prstGeom prst="rect">
            <a:avLst/>
          </a:prstGeom>
        </p:spPr>
      </p:pic>
      <p:sp>
        <p:nvSpPr>
          <p:cNvPr id="9" name="Rectangle 8"/>
          <p:cNvSpPr/>
          <p:nvPr/>
        </p:nvSpPr>
        <p:spPr>
          <a:xfrm>
            <a:off x="539552" y="1798539"/>
            <a:ext cx="5544616" cy="424847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000" spc="150" dirty="0">
                <a:solidFill>
                  <a:srgbClr val="006666"/>
                </a:solidFill>
              </a:rPr>
              <a:t>Give advice to the character in your scenario.</a:t>
            </a:r>
          </a:p>
          <a:p>
            <a:pPr algn="ctr"/>
            <a:r>
              <a:rPr lang="en-GB" sz="3000" spc="150" dirty="0">
                <a:solidFill>
                  <a:srgbClr val="006666"/>
                </a:solidFill>
              </a:rPr>
              <a:t>Pass your sheet to the next table.</a:t>
            </a:r>
          </a:p>
          <a:p>
            <a:pPr algn="ctr"/>
            <a:r>
              <a:rPr lang="en-GB" sz="3000" spc="150" dirty="0">
                <a:solidFill>
                  <a:srgbClr val="006666"/>
                </a:solidFill>
              </a:rPr>
              <a:t>If a friend was acting in a controlling way, what could someone do?</a:t>
            </a:r>
          </a:p>
        </p:txBody>
      </p:sp>
    </p:spTree>
    <p:extLst>
      <p:ext uri="{BB962C8B-B14F-4D97-AF65-F5344CB8AC3E}">
        <p14:creationId xmlns:p14="http://schemas.microsoft.com/office/powerpoint/2010/main" val="105951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4"/>
          <p:cNvSpPr>
            <a:spLocks noGrp="1"/>
          </p:cNvSpPr>
          <p:nvPr>
            <p:ph type="title"/>
          </p:nvPr>
        </p:nvSpPr>
        <p:spPr/>
        <p:txBody>
          <a:bodyPr/>
          <a:lstStyle/>
          <a:p>
            <a:r>
              <a:rPr lang="en-GB" dirty="0" smtClean="0"/>
              <a:t>HEAD, HEART, HANDS</a:t>
            </a:r>
            <a:endParaRPr lang="en-GB" dirty="0"/>
          </a:p>
        </p:txBody>
      </p:sp>
      <p:pic>
        <p:nvPicPr>
          <p:cNvPr id="5" name="Picture 2" descr="http://diagrampic.com/wp-content/uploads/body-outline-pictures-178.jpg"/>
          <p:cNvPicPr>
            <a:picLocks noChangeAspect="1" noChangeArrowheads="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2201835" y="1633653"/>
            <a:ext cx="4386390" cy="5212881"/>
          </a:xfrm>
          <a:prstGeom prst="rect">
            <a:avLst/>
          </a:prstGeom>
          <a:solidFill>
            <a:schemeClr val="accent1"/>
          </a:solidFill>
          <a:ln>
            <a:noFill/>
          </a:ln>
          <a:extLst/>
        </p:spPr>
      </p:pic>
      <p:sp>
        <p:nvSpPr>
          <p:cNvPr id="6" name="TextBox 5"/>
          <p:cNvSpPr txBox="1"/>
          <p:nvPr/>
        </p:nvSpPr>
        <p:spPr>
          <a:xfrm>
            <a:off x="179512" y="1988840"/>
            <a:ext cx="1909859" cy="2308324"/>
          </a:xfrm>
          <a:prstGeom prst="rect">
            <a:avLst/>
          </a:prstGeom>
          <a:noFill/>
          <a:ln w="38100">
            <a:solidFill>
              <a:schemeClr val="bg2">
                <a:lumMod val="50000"/>
              </a:schemeClr>
            </a:solidFill>
          </a:ln>
        </p:spPr>
        <p:txBody>
          <a:bodyPr wrap="square">
            <a:spAutoFit/>
          </a:bodyPr>
          <a:lstStyle/>
          <a:p>
            <a:pPr>
              <a:defRPr/>
            </a:pPr>
            <a:r>
              <a:rPr lang="en-GB" sz="2400" b="1" dirty="0">
                <a:solidFill>
                  <a:srgbClr val="000000"/>
                </a:solidFill>
                <a:latin typeface="+mj-lt"/>
              </a:rPr>
              <a:t>Head</a:t>
            </a:r>
          </a:p>
          <a:p>
            <a:pPr>
              <a:defRPr/>
            </a:pPr>
            <a:r>
              <a:rPr lang="en-GB" sz="2400" dirty="0" smtClean="0">
                <a:solidFill>
                  <a:srgbClr val="000000"/>
                </a:solidFill>
                <a:latin typeface="+mj-lt"/>
              </a:rPr>
              <a:t>What might a person be thinking after a breakup?</a:t>
            </a:r>
            <a:endParaRPr lang="en-GB" sz="2400" dirty="0">
              <a:solidFill>
                <a:srgbClr val="000000"/>
              </a:solidFill>
              <a:latin typeface="+mj-lt"/>
            </a:endParaRPr>
          </a:p>
        </p:txBody>
      </p:sp>
      <p:sp>
        <p:nvSpPr>
          <p:cNvPr id="10" name="TextBox 9"/>
          <p:cNvSpPr txBox="1"/>
          <p:nvPr/>
        </p:nvSpPr>
        <p:spPr>
          <a:xfrm>
            <a:off x="6700689" y="3085931"/>
            <a:ext cx="2365206" cy="2308324"/>
          </a:xfrm>
          <a:prstGeom prst="rect">
            <a:avLst/>
          </a:prstGeom>
          <a:noFill/>
          <a:ln w="38100">
            <a:solidFill>
              <a:schemeClr val="bg2">
                <a:lumMod val="50000"/>
              </a:schemeClr>
            </a:solidFill>
          </a:ln>
        </p:spPr>
        <p:txBody>
          <a:bodyPr wrap="square">
            <a:spAutoFit/>
          </a:bodyPr>
          <a:lstStyle/>
          <a:p>
            <a:pPr>
              <a:defRPr/>
            </a:pPr>
            <a:r>
              <a:rPr lang="en-GB" sz="2400" b="1" dirty="0" smtClean="0">
                <a:solidFill>
                  <a:srgbClr val="000000"/>
                </a:solidFill>
                <a:latin typeface="+mj-lt"/>
              </a:rPr>
              <a:t>Hands</a:t>
            </a:r>
            <a:endParaRPr lang="en-GB" sz="2400" b="1" dirty="0">
              <a:solidFill>
                <a:srgbClr val="000000"/>
              </a:solidFill>
              <a:latin typeface="+mj-lt"/>
            </a:endParaRPr>
          </a:p>
          <a:p>
            <a:pPr>
              <a:defRPr/>
            </a:pPr>
            <a:r>
              <a:rPr lang="en-GB" sz="2400" dirty="0" smtClean="0">
                <a:solidFill>
                  <a:srgbClr val="000000"/>
                </a:solidFill>
                <a:latin typeface="+mj-lt"/>
              </a:rPr>
              <a:t>How might a person be acting and relating to others after a breakup?</a:t>
            </a:r>
            <a:endParaRPr lang="en-GB" sz="2400" dirty="0">
              <a:solidFill>
                <a:srgbClr val="000000"/>
              </a:solidFill>
              <a:latin typeface="+mj-lt"/>
            </a:endParaRPr>
          </a:p>
        </p:txBody>
      </p:sp>
      <p:sp>
        <p:nvSpPr>
          <p:cNvPr id="11" name="Heart 10"/>
          <p:cNvSpPr/>
          <p:nvPr/>
        </p:nvSpPr>
        <p:spPr>
          <a:xfrm>
            <a:off x="3059832" y="2632534"/>
            <a:ext cx="2880320" cy="3329260"/>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2000" dirty="0">
              <a:solidFill>
                <a:schemeClr val="tx1"/>
              </a:solidFill>
              <a:latin typeface="+mj-lt"/>
            </a:endParaRPr>
          </a:p>
          <a:p>
            <a:pPr algn="ctr">
              <a:defRPr/>
            </a:pPr>
            <a:r>
              <a:rPr lang="en-GB" sz="2400" b="1" dirty="0">
                <a:solidFill>
                  <a:srgbClr val="000000"/>
                </a:solidFill>
                <a:latin typeface="+mj-lt"/>
              </a:rPr>
              <a:t>Heart</a:t>
            </a:r>
          </a:p>
          <a:p>
            <a:pPr algn="ctr">
              <a:defRPr/>
            </a:pPr>
            <a:r>
              <a:rPr lang="en-GB" sz="2400" dirty="0">
                <a:solidFill>
                  <a:srgbClr val="000000"/>
                </a:solidFill>
                <a:latin typeface="+mj-lt"/>
              </a:rPr>
              <a:t>How might a person be feeling after a break-up?</a:t>
            </a:r>
          </a:p>
        </p:txBody>
      </p:sp>
    </p:spTree>
    <p:extLst>
      <p:ext uri="{BB962C8B-B14F-4D97-AF65-F5344CB8AC3E}">
        <p14:creationId xmlns:p14="http://schemas.microsoft.com/office/powerpoint/2010/main" val="693633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092280" y="152400"/>
            <a:ext cx="1801688" cy="1673352"/>
          </a:xfrm>
        </p:spPr>
        <p:txBody>
          <a:bodyPr/>
          <a:lstStyle/>
          <a:p>
            <a:pPr algn="ctr"/>
            <a:r>
              <a:rPr lang="en-GB" sz="2800" dirty="0" smtClean="0"/>
              <a:t>Sources of support</a:t>
            </a:r>
            <a:endParaRPr lang="en-GB" sz="2800" dirty="0"/>
          </a:p>
        </p:txBody>
      </p:sp>
      <p:sp>
        <p:nvSpPr>
          <p:cNvPr id="8" name="Rectangle 7"/>
          <p:cNvSpPr/>
          <p:nvPr/>
        </p:nvSpPr>
        <p:spPr>
          <a:xfrm>
            <a:off x="107504" y="174160"/>
            <a:ext cx="6768752" cy="64952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GB" sz="2400" dirty="0" smtClean="0">
                <a:solidFill>
                  <a:srgbClr val="002060"/>
                </a:solidFill>
              </a:rPr>
              <a:t>At school</a:t>
            </a:r>
            <a:r>
              <a:rPr lang="en-GB" sz="2400" dirty="0">
                <a:solidFill>
                  <a:srgbClr val="00B050"/>
                </a:solidFill>
              </a:rPr>
              <a:t> - tutors</a:t>
            </a:r>
            <a:r>
              <a:rPr lang="en-GB" sz="2400" dirty="0" smtClean="0">
                <a:solidFill>
                  <a:srgbClr val="00B050"/>
                </a:solidFill>
              </a:rPr>
              <a:t>, school nurse, counsellor</a:t>
            </a:r>
          </a:p>
          <a:p>
            <a:endParaRPr lang="en-GB" sz="2400" dirty="0">
              <a:solidFill>
                <a:srgbClr val="00B050"/>
              </a:solidFill>
            </a:endParaRPr>
          </a:p>
          <a:p>
            <a:r>
              <a:rPr lang="en-GB" sz="2400" dirty="0" smtClean="0">
                <a:solidFill>
                  <a:srgbClr val="002060"/>
                </a:solidFill>
              </a:rPr>
              <a:t>Police</a:t>
            </a:r>
            <a:r>
              <a:rPr lang="en-GB" sz="2400" dirty="0">
                <a:solidFill>
                  <a:srgbClr val="00B050"/>
                </a:solidFill>
              </a:rPr>
              <a:t> - </a:t>
            </a:r>
            <a:r>
              <a:rPr lang="en-GB" sz="2400" dirty="0" smtClean="0">
                <a:solidFill>
                  <a:srgbClr val="00B050"/>
                </a:solidFill>
              </a:rPr>
              <a:t>999 </a:t>
            </a:r>
            <a:r>
              <a:rPr lang="en-GB" sz="2400" dirty="0">
                <a:solidFill>
                  <a:srgbClr val="00B050"/>
                </a:solidFill>
              </a:rPr>
              <a:t>or 101 </a:t>
            </a:r>
          </a:p>
          <a:p>
            <a:endParaRPr lang="en-GB" sz="2400" dirty="0">
              <a:solidFill>
                <a:srgbClr val="00B050"/>
              </a:solidFill>
            </a:endParaRPr>
          </a:p>
          <a:p>
            <a:pPr lvl="0"/>
            <a:r>
              <a:rPr lang="en-GB" sz="2400" dirty="0" smtClean="0">
                <a:solidFill>
                  <a:srgbClr val="002060"/>
                </a:solidFill>
              </a:rPr>
              <a:t>National Stalking </a:t>
            </a:r>
            <a:r>
              <a:rPr lang="en-GB" sz="2400" dirty="0">
                <a:solidFill>
                  <a:srgbClr val="002060"/>
                </a:solidFill>
              </a:rPr>
              <a:t>Helpline</a:t>
            </a:r>
            <a:r>
              <a:rPr lang="en-GB" sz="2400" dirty="0">
                <a:solidFill>
                  <a:srgbClr val="00B050"/>
                </a:solidFill>
              </a:rPr>
              <a:t> </a:t>
            </a:r>
            <a:r>
              <a:rPr lang="en-GB" sz="2400" dirty="0" smtClean="0">
                <a:solidFill>
                  <a:srgbClr val="00B050"/>
                </a:solidFill>
              </a:rPr>
              <a:t>- 0808 802 </a:t>
            </a:r>
            <a:r>
              <a:rPr lang="en-GB" sz="2400" dirty="0" smtClean="0">
                <a:solidFill>
                  <a:srgbClr val="00B050"/>
                </a:solidFill>
              </a:rPr>
              <a:t>0300 </a:t>
            </a:r>
            <a:r>
              <a:rPr lang="en-GB" sz="2400" dirty="0" smtClean="0">
                <a:solidFill>
                  <a:srgbClr val="00B050"/>
                </a:solidFill>
              </a:rPr>
              <a:t>email support </a:t>
            </a:r>
            <a:r>
              <a:rPr lang="en-GB" sz="2400" dirty="0" smtClean="0">
                <a:solidFill>
                  <a:srgbClr val="00B050"/>
                </a:solidFill>
              </a:rPr>
              <a:t>&amp; </a:t>
            </a:r>
            <a:r>
              <a:rPr lang="en-GB" sz="2400" dirty="0" smtClean="0">
                <a:solidFill>
                  <a:srgbClr val="00B050"/>
                </a:solidFill>
              </a:rPr>
              <a:t>online tools </a:t>
            </a:r>
            <a:r>
              <a:rPr lang="en-GB" sz="2400" u="sng" dirty="0">
                <a:hlinkClick r:id="rId3"/>
              </a:rPr>
              <a:t>www.stalkinghelpline.org</a:t>
            </a:r>
            <a:endParaRPr lang="en-GB" sz="2400" dirty="0"/>
          </a:p>
          <a:p>
            <a:endParaRPr lang="en-GB" sz="2400" dirty="0" smtClean="0">
              <a:solidFill>
                <a:srgbClr val="00B050"/>
              </a:solidFill>
            </a:endParaRPr>
          </a:p>
          <a:p>
            <a:r>
              <a:rPr lang="en-GB" sz="2400" dirty="0">
                <a:solidFill>
                  <a:srgbClr val="002060"/>
                </a:solidFill>
              </a:rPr>
              <a:t>24-hour National Domestic Violence Freephone Helpline</a:t>
            </a:r>
            <a:r>
              <a:rPr lang="en-GB" sz="2400" dirty="0">
                <a:solidFill>
                  <a:srgbClr val="00B050"/>
                </a:solidFill>
              </a:rPr>
              <a:t> </a:t>
            </a:r>
            <a:r>
              <a:rPr lang="en-GB" sz="2400" dirty="0" smtClean="0">
                <a:solidFill>
                  <a:srgbClr val="00B050"/>
                </a:solidFill>
              </a:rPr>
              <a:t>- 0808 </a:t>
            </a:r>
            <a:r>
              <a:rPr lang="en-GB" sz="2400" dirty="0">
                <a:solidFill>
                  <a:srgbClr val="00B050"/>
                </a:solidFill>
              </a:rPr>
              <a:t>2000 247</a:t>
            </a:r>
          </a:p>
          <a:p>
            <a:endParaRPr lang="en-GB" sz="2400" dirty="0" smtClean="0">
              <a:solidFill>
                <a:srgbClr val="00B050"/>
              </a:solidFill>
            </a:endParaRPr>
          </a:p>
          <a:p>
            <a:r>
              <a:rPr lang="en-GB" sz="2400" dirty="0" smtClean="0">
                <a:solidFill>
                  <a:srgbClr val="002060"/>
                </a:solidFill>
              </a:rPr>
              <a:t>Respect</a:t>
            </a:r>
            <a:r>
              <a:rPr lang="en-GB" sz="2400" dirty="0" smtClean="0">
                <a:solidFill>
                  <a:srgbClr val="00B050"/>
                </a:solidFill>
              </a:rPr>
              <a:t> </a:t>
            </a:r>
            <a:r>
              <a:rPr lang="en-GB" sz="2400" dirty="0">
                <a:solidFill>
                  <a:srgbClr val="00B050"/>
                </a:solidFill>
              </a:rPr>
              <a:t>- support those exhibiting controlling behaviours 0808 802 </a:t>
            </a:r>
            <a:r>
              <a:rPr lang="en-GB" sz="2400" dirty="0" smtClean="0">
                <a:solidFill>
                  <a:srgbClr val="00B050"/>
                </a:solidFill>
              </a:rPr>
              <a:t>4040</a:t>
            </a:r>
          </a:p>
          <a:p>
            <a:endParaRPr lang="en-GB" sz="2400" dirty="0">
              <a:solidFill>
                <a:srgbClr val="00B050"/>
              </a:solidFill>
            </a:endParaRPr>
          </a:p>
          <a:p>
            <a:r>
              <a:rPr lang="en-GB" sz="2400" dirty="0" smtClean="0">
                <a:solidFill>
                  <a:srgbClr val="002060"/>
                </a:solidFill>
              </a:rPr>
              <a:t>Men’s Advice Line </a:t>
            </a:r>
            <a:r>
              <a:rPr lang="en-GB" sz="2400" dirty="0" smtClean="0">
                <a:solidFill>
                  <a:srgbClr val="00B050"/>
                </a:solidFill>
              </a:rPr>
              <a:t>- supports men with controlling </a:t>
            </a:r>
            <a:r>
              <a:rPr lang="en-GB" sz="2400" dirty="0">
                <a:solidFill>
                  <a:srgbClr val="00B050"/>
                </a:solidFill>
              </a:rPr>
              <a:t>partners 0808 801 </a:t>
            </a:r>
            <a:r>
              <a:rPr lang="en-GB" sz="2400" dirty="0" smtClean="0">
                <a:solidFill>
                  <a:srgbClr val="00B050"/>
                </a:solidFill>
              </a:rPr>
              <a:t>0327</a:t>
            </a:r>
          </a:p>
          <a:p>
            <a:endParaRPr lang="en-GB" sz="2400" dirty="0">
              <a:solidFill>
                <a:srgbClr val="00B050"/>
              </a:solidFill>
            </a:endParaRPr>
          </a:p>
          <a:p>
            <a:r>
              <a:rPr lang="en-GB" sz="2400" dirty="0">
                <a:solidFill>
                  <a:srgbClr val="002060"/>
                </a:solidFill>
              </a:rPr>
              <a:t>The </a:t>
            </a:r>
            <a:r>
              <a:rPr lang="en-GB" sz="2400" dirty="0" smtClean="0">
                <a:solidFill>
                  <a:srgbClr val="002060"/>
                </a:solidFill>
              </a:rPr>
              <a:t>Mix</a:t>
            </a:r>
            <a:r>
              <a:rPr lang="en-GB" sz="2400" dirty="0">
                <a:solidFill>
                  <a:srgbClr val="00B050"/>
                </a:solidFill>
              </a:rPr>
              <a:t> - search </a:t>
            </a:r>
            <a:r>
              <a:rPr lang="en-GB" sz="2400" dirty="0" smtClean="0">
                <a:solidFill>
                  <a:srgbClr val="00B050"/>
                </a:solidFill>
              </a:rPr>
              <a:t>crime and safety</a:t>
            </a:r>
            <a:endParaRPr lang="en-GB" sz="2400" dirty="0">
              <a:solidFill>
                <a:srgbClr val="00B050"/>
              </a:solidFill>
            </a:endParaRPr>
          </a:p>
        </p:txBody>
      </p:sp>
    </p:spTree>
    <p:extLst>
      <p:ext uri="{BB962C8B-B14F-4D97-AF65-F5344CB8AC3E}">
        <p14:creationId xmlns:p14="http://schemas.microsoft.com/office/powerpoint/2010/main" val="17885740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ought, Idea, Innovation, Imagination, Inspi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276872"/>
            <a:ext cx="4757073" cy="330517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GB" dirty="0" smtClean="0"/>
              <a:t>Helping a friend</a:t>
            </a:r>
            <a:endParaRPr lang="en-GB" dirty="0"/>
          </a:p>
        </p:txBody>
      </p:sp>
    </p:spTree>
    <p:extLst>
      <p:ext uri="{BB962C8B-B14F-4D97-AF65-F5344CB8AC3E}">
        <p14:creationId xmlns:p14="http://schemas.microsoft.com/office/powerpoint/2010/main" val="950749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51520" y="260648"/>
            <a:ext cx="6639272" cy="1054394"/>
          </a:xfrm>
        </p:spPr>
        <p:txBody>
          <a:bodyPr/>
          <a:lstStyle/>
          <a:p>
            <a:r>
              <a:rPr lang="en-GB" dirty="0" smtClean="0"/>
              <a:t>EXTENSION ACTIVITY</a:t>
            </a:r>
            <a:endParaRPr lang="en-GB" dirty="0"/>
          </a:p>
        </p:txBody>
      </p:sp>
      <p:sp>
        <p:nvSpPr>
          <p:cNvPr id="5" name="Cloud Callout 4"/>
          <p:cNvSpPr/>
          <p:nvPr/>
        </p:nvSpPr>
        <p:spPr>
          <a:xfrm>
            <a:off x="2771800" y="2420888"/>
            <a:ext cx="3312368" cy="2592288"/>
          </a:xfrm>
          <a:prstGeom prst="cloudCallout">
            <a:avLst>
              <a:gd name="adj1" fmla="val 34833"/>
              <a:gd name="adj2" fmla="val 64721"/>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sz="2400" spc="150" dirty="0">
                <a:solidFill>
                  <a:srgbClr val="006666"/>
                </a:solidFill>
              </a:rPr>
              <a:t>Healthy </a:t>
            </a:r>
            <a:r>
              <a:rPr lang="en-GB" sz="2400" spc="150" dirty="0" smtClean="0">
                <a:solidFill>
                  <a:srgbClr val="006666"/>
                </a:solidFill>
              </a:rPr>
              <a:t>relationship behaviours</a:t>
            </a:r>
            <a:endParaRPr lang="en-GB" sz="2400" spc="150" dirty="0">
              <a:solidFill>
                <a:srgbClr val="006666"/>
              </a:solidFill>
            </a:endParaRPr>
          </a:p>
        </p:txBody>
      </p:sp>
    </p:spTree>
    <p:extLst>
      <p:ext uri="{BB962C8B-B14F-4D97-AF65-F5344CB8AC3E}">
        <p14:creationId xmlns:p14="http://schemas.microsoft.com/office/powerpoint/2010/main" val="39073526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lice Ruggles Trust">
  <a:themeElements>
    <a:clrScheme name="Custom 5">
      <a:dk1>
        <a:sysClr val="windowText" lastClr="000000"/>
      </a:dk1>
      <a:lt1>
        <a:sysClr val="window" lastClr="FFFFFF"/>
      </a:lt1>
      <a:dk2>
        <a:srgbClr val="29541B"/>
      </a:dk2>
      <a:lt2>
        <a:srgbClr val="DBF5F9"/>
      </a:lt2>
      <a:accent1>
        <a:srgbClr val="DBF5F9"/>
      </a:accent1>
      <a:accent2>
        <a:srgbClr val="009DD9"/>
      </a:accent2>
      <a:accent3>
        <a:srgbClr val="0BD0D9"/>
      </a:accent3>
      <a:accent4>
        <a:srgbClr val="10CF9B"/>
      </a:accent4>
      <a:accent5>
        <a:srgbClr val="7CCA62"/>
      </a:accent5>
      <a:accent6>
        <a:srgbClr val="A5C249"/>
      </a:accent6>
      <a:hlink>
        <a:srgbClr val="002060"/>
      </a:hlink>
      <a:folHlink>
        <a:srgbClr val="85DFD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Alice Ruggles Trust</Template>
  <TotalTime>128</TotalTime>
  <Words>1001</Words>
  <Application>Microsoft Office PowerPoint</Application>
  <PresentationFormat>On-screen Show (4:3)</PresentationFormat>
  <Paragraphs>89</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Calibri</vt:lpstr>
      <vt:lpstr>Franklin Gothic Medium</vt:lpstr>
      <vt:lpstr>Wingdings</vt:lpstr>
      <vt:lpstr>Wingdings 2</vt:lpstr>
      <vt:lpstr>Alice Ruggles Trust</vt:lpstr>
      <vt:lpstr>Identifying unhealthy relationships</vt:lpstr>
      <vt:lpstr>Ground rules</vt:lpstr>
      <vt:lpstr>Learning outcomes</vt:lpstr>
      <vt:lpstr>ATTITUDE snapshots</vt:lpstr>
      <vt:lpstr>MAKEUP OR BREAKUP</vt:lpstr>
      <vt:lpstr>HEAD, HEART, HANDS</vt:lpstr>
      <vt:lpstr>Sources of support</vt:lpstr>
      <vt:lpstr>Helping a friend</vt:lpstr>
      <vt:lpstr>EXTENSION ACTIVITY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Sue Hills</dc:creator>
  <cp:lastModifiedBy>Anne Bell</cp:lastModifiedBy>
  <cp:revision>20</cp:revision>
  <dcterms:created xsi:type="dcterms:W3CDTF">2018-12-06T12:01:31Z</dcterms:created>
  <dcterms:modified xsi:type="dcterms:W3CDTF">2021-04-14T13:45:01Z</dcterms:modified>
</cp:coreProperties>
</file>